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555"/>
    <a:srgbClr val="F3F3F3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5692" autoAdjust="0"/>
  </p:normalViewPr>
  <p:slideViewPr>
    <p:cSldViewPr snapToGrid="0" snapToObjects="1">
      <p:cViewPr varScale="1">
        <p:scale>
          <a:sx n="63" d="100"/>
          <a:sy n="63" d="100"/>
        </p:scale>
        <p:origin x="77" y="101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889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0F1BF7FC-66BE-15D4-E59D-033FE95E2F29}"/>
              </a:ext>
            </a:extLst>
          </p:cNvPr>
          <p:cNvSpPr/>
          <p:nvPr/>
        </p:nvSpPr>
        <p:spPr>
          <a:xfrm>
            <a:off x="255736" y="3246159"/>
            <a:ext cx="3438440" cy="1667218"/>
          </a:xfrm>
          <a:prstGeom prst="round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530E3967-07AB-98D3-FEC4-9D7B89E9E892}"/>
              </a:ext>
            </a:extLst>
          </p:cNvPr>
          <p:cNvSpPr/>
          <p:nvPr/>
        </p:nvSpPr>
        <p:spPr>
          <a:xfrm>
            <a:off x="255736" y="2138277"/>
            <a:ext cx="4054136" cy="755904"/>
          </a:xfrm>
          <a:prstGeom prst="round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Image 0" descr="/home/oai/share/cached_assets_used/ai_prompt_title.png"/>
          <p:cNvPicPr>
            <a:picLocks noChangeAspect="1"/>
          </p:cNvPicPr>
          <p:nvPr/>
        </p:nvPicPr>
        <p:blipFill>
          <a:blip r:embed="rId3"/>
          <a:srcRect l="2174" r="2174"/>
          <a:stretch/>
        </p:blipFill>
        <p:spPr>
          <a:xfrm>
            <a:off x="5797592" y="1164921"/>
            <a:ext cx="3346408" cy="34985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5736" y="810938"/>
            <a:ext cx="5431832" cy="975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ja-JP" sz="2800" b="1" dirty="0"/>
              <a:t>AI</a:t>
            </a:r>
            <a:r>
              <a:rPr lang="ja-JP" altLang="en-US" sz="2800" b="1" dirty="0"/>
              <a:t>プロンプトを整理・共有する、新しい</a:t>
            </a:r>
            <a:r>
              <a:rPr lang="en-US" altLang="ja-JP" sz="2800" b="1" dirty="0"/>
              <a:t>Web</a:t>
            </a:r>
            <a:r>
              <a:rPr lang="ja-JP" altLang="en-US" sz="2800" b="1" dirty="0"/>
              <a:t>体験</a:t>
            </a:r>
            <a:endParaRPr lang="en-US" sz="2800" b="1" dirty="0"/>
          </a:p>
        </p:txBody>
      </p:sp>
      <p:sp>
        <p:nvSpPr>
          <p:cNvPr id="4" name="Text 1"/>
          <p:cNvSpPr/>
          <p:nvPr/>
        </p:nvSpPr>
        <p:spPr>
          <a:xfrm>
            <a:off x="457200" y="2218984"/>
            <a:ext cx="5138928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ja-JP" altLang="en-US" sz="1400" dirty="0">
                <a:solidFill>
                  <a:srgbClr val="555555"/>
                </a:solidFill>
              </a:rPr>
              <a:t>開発者・チームのための、シンプルで安全な</a:t>
            </a:r>
            <a:endParaRPr lang="en-US" altLang="ja-JP" sz="1400" dirty="0">
              <a:solidFill>
                <a:srgbClr val="555555"/>
              </a:solidFill>
            </a:endParaRPr>
          </a:p>
          <a:p>
            <a:pPr marL="0" indent="0">
              <a:buNone/>
            </a:pPr>
            <a:r>
              <a:rPr lang="ja-JP" altLang="en-US" sz="1400" dirty="0">
                <a:solidFill>
                  <a:srgbClr val="555555"/>
                </a:solidFill>
              </a:rPr>
              <a:t>プロンプト管理アプリ</a:t>
            </a:r>
            <a:endParaRPr lang="en-US" sz="1400" dirty="0">
              <a:solidFill>
                <a:srgbClr val="555555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F0D4BFF-AD76-11DF-3063-3964A1EB9AD4}"/>
              </a:ext>
            </a:extLst>
          </p:cNvPr>
          <p:cNvSpPr txBox="1"/>
          <p:nvPr/>
        </p:nvSpPr>
        <p:spPr>
          <a:xfrm>
            <a:off x="457200" y="3419576"/>
            <a:ext cx="457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✏️ </a:t>
            </a:r>
            <a:r>
              <a:rPr lang="ja-JP" altLang="en-US" sz="1400" b="1" dirty="0"/>
              <a:t>プロンプト管理</a:t>
            </a:r>
            <a:endParaRPr lang="en-US" altLang="ja-JP" sz="1400" dirty="0"/>
          </a:p>
          <a:p>
            <a:r>
              <a:rPr lang="ja-JP" altLang="en-US" sz="1400" dirty="0"/>
              <a:t>作成・編集・履歴を一元管理</a:t>
            </a:r>
            <a:endParaRPr lang="en-US" altLang="ja-JP" sz="1400" dirty="0"/>
          </a:p>
          <a:p>
            <a:r>
              <a:rPr lang="ja-JP" altLang="en-US" sz="1400" dirty="0"/>
              <a:t>🔗 </a:t>
            </a:r>
            <a:r>
              <a:rPr lang="ja-JP" altLang="en-US" sz="1400" b="1" dirty="0"/>
              <a:t>共有とコラボ</a:t>
            </a:r>
            <a:endParaRPr lang="en-US" altLang="ja-JP" sz="1400" dirty="0"/>
          </a:p>
          <a:p>
            <a:r>
              <a:rPr lang="ja-JP" altLang="en-US" sz="1400" dirty="0"/>
              <a:t>安全な</a:t>
            </a:r>
            <a:r>
              <a:rPr lang="en-US" altLang="ja-JP" sz="1400" dirty="0"/>
              <a:t>URL</a:t>
            </a:r>
            <a:r>
              <a:rPr lang="ja-JP" altLang="en-US" sz="1400" dirty="0"/>
              <a:t>で他者と共有</a:t>
            </a:r>
            <a:endParaRPr lang="en-US" altLang="ja-JP" sz="1400" dirty="0"/>
          </a:p>
          <a:p>
            <a:r>
              <a:rPr lang="ja-JP" altLang="en-US" sz="1400" dirty="0"/>
              <a:t>🔒 </a:t>
            </a:r>
            <a:r>
              <a:rPr lang="ja-JP" altLang="en-US" sz="1400" b="1" dirty="0"/>
              <a:t>セキュリティ</a:t>
            </a:r>
            <a:endParaRPr lang="en-US" altLang="ja-JP" sz="1400" dirty="0"/>
          </a:p>
          <a:p>
            <a:r>
              <a:rPr lang="en-US" altLang="ja-JP" sz="1400" dirty="0"/>
              <a:t>RLS</a:t>
            </a:r>
            <a:r>
              <a:rPr lang="ja-JP" altLang="en-US" sz="1400" dirty="0"/>
              <a:t>でユーザーデータを確実に分離</a:t>
            </a:r>
            <a:endParaRPr kumimoji="1" lang="ja-JP" alt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概要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365760" y="1645920"/>
            <a:ext cx="2743200" cy="2194560"/>
          </a:xfrm>
          <a:prstGeom prst="roundRect">
            <a:avLst>
              <a:gd name="adj" fmla="val 2083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365760" y="1645920"/>
            <a:ext cx="2743200" cy="457200"/>
          </a:xfrm>
          <a:prstGeom prst="rect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920" y="1737360"/>
            <a:ext cx="274320" cy="2743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8680" y="1755648"/>
            <a:ext cx="21945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プロンプト管理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548640" y="2194560"/>
            <a:ext cx="2377440" cy="146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ja-JP" altLang="en-US" sz="1200" dirty="0"/>
              <a:t>自分のアイデアや実行結果を、いつでも取り出せるよう整理・保存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3337560" y="1645920"/>
            <a:ext cx="2743200" cy="2194560"/>
          </a:xfrm>
          <a:prstGeom prst="roundRect">
            <a:avLst>
              <a:gd name="adj" fmla="val 2083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Shape 6"/>
          <p:cNvSpPr/>
          <p:nvPr/>
        </p:nvSpPr>
        <p:spPr>
          <a:xfrm>
            <a:off x="3337560" y="1645920"/>
            <a:ext cx="2743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A4B6B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4720" y="1737360"/>
            <a:ext cx="274320" cy="27432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840480" y="1755648"/>
            <a:ext cx="21945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共有とコラボ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3520440" y="2194560"/>
            <a:ext cx="2377440" cy="146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ja-JP" sz="1200" dirty="0"/>
              <a:t>URL</a:t>
            </a:r>
            <a:r>
              <a:rPr lang="ja-JP" altLang="en-US" sz="1200" dirty="0"/>
              <a:t>ひとつで、仲間に</a:t>
            </a:r>
            <a:endParaRPr lang="en-US" altLang="ja-JP" sz="1200" dirty="0"/>
          </a:p>
          <a:p>
            <a:r>
              <a:rPr lang="ja-JP" altLang="en-US" sz="1200" dirty="0"/>
              <a:t>プロンプトや結果をすぐ渡せる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6309360" y="1645920"/>
            <a:ext cx="2743200" cy="2194560"/>
          </a:xfrm>
          <a:prstGeom prst="roundRect">
            <a:avLst>
              <a:gd name="adj" fmla="val 2083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" name="Shape 10"/>
          <p:cNvSpPr/>
          <p:nvPr/>
        </p:nvSpPr>
        <p:spPr>
          <a:xfrm>
            <a:off x="6309360" y="1645920"/>
            <a:ext cx="2743200" cy="457200"/>
          </a:xfrm>
          <a:prstGeom prst="rect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46520" y="1737360"/>
            <a:ext cx="274320" cy="27432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812280" y="1755648"/>
            <a:ext cx="21945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認証 &amp; セキュリティ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6492240" y="2194560"/>
            <a:ext cx="2377440" cy="146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ja-JP" altLang="en-US" sz="1200" dirty="0"/>
              <a:t>自分のデータは、他ユーザー</a:t>
            </a:r>
            <a:endParaRPr lang="en-US" altLang="ja-JP" sz="1200" dirty="0"/>
          </a:p>
          <a:p>
            <a:r>
              <a:rPr lang="ja-JP" altLang="en-US" sz="1200" dirty="0"/>
              <a:t>には絶対に見えない仕組み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機能一覧</a:t>
            </a:r>
            <a:endParaRPr lang="en-US" sz="2400" dirty="0"/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118A4660-5AAE-3B34-B246-A6FAACCA4106}"/>
              </a:ext>
            </a:extLst>
          </p:cNvPr>
          <p:cNvGrpSpPr/>
          <p:nvPr/>
        </p:nvGrpSpPr>
        <p:grpSpPr>
          <a:xfrm>
            <a:off x="102108" y="786384"/>
            <a:ext cx="8609076" cy="731520"/>
            <a:chOff x="102108" y="786384"/>
            <a:chExt cx="8609076" cy="731520"/>
          </a:xfrm>
        </p:grpSpPr>
        <p:sp>
          <p:nvSpPr>
            <p:cNvPr id="3" name="Shape 1"/>
            <p:cNvSpPr/>
            <p:nvPr/>
          </p:nvSpPr>
          <p:spPr>
            <a:xfrm>
              <a:off x="102108" y="865327"/>
              <a:ext cx="8609076" cy="498043"/>
            </a:xfrm>
            <a:prstGeom prst="roundRect">
              <a:avLst>
                <a:gd name="adj" fmla="val 3125"/>
              </a:avLst>
            </a:prstGeom>
            <a:solidFill>
              <a:srgbClr val="F7F9FC"/>
            </a:solidFill>
            <a:ln w="12700">
              <a:solidFill>
                <a:srgbClr val="E8EEF7"/>
              </a:solidFill>
              <a:prstDash val="solid"/>
            </a:ln>
          </p:spPr>
          <p:txBody>
            <a:bodyPr/>
            <a:lstStyle/>
            <a:p>
              <a:endParaRPr dirty="0"/>
            </a:p>
          </p:txBody>
        </p:sp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8516" y="992124"/>
              <a:ext cx="320040" cy="320040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758952" y="992124"/>
              <a:ext cx="2011680" cy="32004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r>
                <a:rPr lang="en-US" sz="1400" b="1" dirty="0">
                  <a:solidFill>
                    <a:srgbClr val="030A18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認証</a:t>
              </a:r>
              <a:endParaRPr lang="en-US" sz="14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5007864" y="786384"/>
              <a:ext cx="3291840" cy="73152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r>
                <a:rPr lang="ja-JP" altLang="en-US" sz="1000" dirty="0"/>
                <a:t>安全に使うための、登録・ログイン・パスワード管理</a:t>
              </a:r>
              <a:endParaRPr lang="en-US" sz="1000" dirty="0"/>
            </a:p>
          </p:txBody>
        </p: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964281AC-6FA1-E7FA-8260-A0839ECA203A}"/>
              </a:ext>
            </a:extLst>
          </p:cNvPr>
          <p:cNvGrpSpPr/>
          <p:nvPr/>
        </p:nvGrpSpPr>
        <p:grpSpPr>
          <a:xfrm>
            <a:off x="102108" y="1636166"/>
            <a:ext cx="8609076" cy="731520"/>
            <a:chOff x="102108" y="1527048"/>
            <a:chExt cx="8609076" cy="731520"/>
          </a:xfrm>
        </p:grpSpPr>
        <p:sp>
          <p:nvSpPr>
            <p:cNvPr id="7" name="Shape 4"/>
            <p:cNvSpPr/>
            <p:nvPr/>
          </p:nvSpPr>
          <p:spPr>
            <a:xfrm>
              <a:off x="102108" y="1599286"/>
              <a:ext cx="8609076" cy="498043"/>
            </a:xfrm>
            <a:prstGeom prst="roundRect">
              <a:avLst>
                <a:gd name="adj" fmla="val 3125"/>
              </a:avLst>
            </a:prstGeom>
            <a:solidFill>
              <a:srgbClr val="F7F9FC"/>
            </a:solidFill>
            <a:ln w="12700">
              <a:solidFill>
                <a:srgbClr val="E8EEF7"/>
              </a:solidFill>
              <a:prstDash val="solid"/>
            </a:ln>
          </p:spPr>
          <p:txBody>
            <a:bodyPr/>
            <a:lstStyle/>
            <a:p>
              <a:endParaRPr/>
            </a:p>
          </p:txBody>
        </p:sp>
        <p:pic>
          <p:nvPicPr>
            <p:cNvPr id="8" name="Image 1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8516" y="1732788"/>
              <a:ext cx="320040" cy="320040"/>
            </a:xfrm>
            <a:prstGeom prst="rect">
              <a:avLst/>
            </a:prstGeom>
          </p:spPr>
        </p:pic>
        <p:sp>
          <p:nvSpPr>
            <p:cNvPr id="9" name="Text 5"/>
            <p:cNvSpPr/>
            <p:nvPr/>
          </p:nvSpPr>
          <p:spPr>
            <a:xfrm>
              <a:off x="758952" y="1732788"/>
              <a:ext cx="2011680" cy="32004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r>
                <a:rPr lang="en-US" sz="1400" b="1" dirty="0">
                  <a:solidFill>
                    <a:srgbClr val="030A18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プロンプト管理</a:t>
              </a:r>
              <a:endParaRPr lang="en-US" sz="1400" dirty="0"/>
            </a:p>
          </p:txBody>
        </p:sp>
        <p:sp>
          <p:nvSpPr>
            <p:cNvPr id="10" name="Text 6"/>
            <p:cNvSpPr/>
            <p:nvPr/>
          </p:nvSpPr>
          <p:spPr>
            <a:xfrm>
              <a:off x="5007864" y="1527048"/>
              <a:ext cx="3657598" cy="73152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r>
                <a:rPr lang="ja-JP" altLang="en-US" sz="1000" dirty="0"/>
                <a:t>プロンプトを編集・履歴も確認。自分の思考を蓄積できる</a:t>
              </a:r>
              <a:endParaRPr lang="en-US" sz="1000" dirty="0"/>
            </a:p>
          </p:txBody>
        </p: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95EC44DA-F78D-7F08-5D39-DAD1604D9854}"/>
              </a:ext>
            </a:extLst>
          </p:cNvPr>
          <p:cNvGrpSpPr/>
          <p:nvPr/>
        </p:nvGrpSpPr>
        <p:grpSpPr>
          <a:xfrm>
            <a:off x="102108" y="2485948"/>
            <a:ext cx="8638032" cy="731520"/>
            <a:chOff x="102108" y="2169872"/>
            <a:chExt cx="8638032" cy="731520"/>
          </a:xfrm>
        </p:grpSpPr>
        <p:sp>
          <p:nvSpPr>
            <p:cNvPr id="11" name="Shape 7"/>
            <p:cNvSpPr/>
            <p:nvPr/>
          </p:nvSpPr>
          <p:spPr>
            <a:xfrm>
              <a:off x="102108" y="2333245"/>
              <a:ext cx="8638032" cy="453237"/>
            </a:xfrm>
            <a:prstGeom prst="roundRect">
              <a:avLst>
                <a:gd name="adj" fmla="val 3125"/>
              </a:avLst>
            </a:prstGeom>
            <a:solidFill>
              <a:srgbClr val="F7F9FC"/>
            </a:solidFill>
            <a:ln w="12700">
              <a:solidFill>
                <a:srgbClr val="E8EEF7"/>
              </a:solidFill>
              <a:prstDash val="solid"/>
            </a:ln>
          </p:spPr>
          <p:txBody>
            <a:bodyPr/>
            <a:lstStyle/>
            <a:p>
              <a:endParaRPr/>
            </a:p>
          </p:txBody>
        </p:sp>
        <p:pic>
          <p:nvPicPr>
            <p:cNvPr id="12" name="Image 2" descr="preencoded.png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516" y="2375612"/>
              <a:ext cx="320040" cy="320040"/>
            </a:xfrm>
            <a:prstGeom prst="rect">
              <a:avLst/>
            </a:prstGeom>
          </p:spPr>
        </p:pic>
        <p:sp>
          <p:nvSpPr>
            <p:cNvPr id="13" name="Text 8"/>
            <p:cNvSpPr/>
            <p:nvPr/>
          </p:nvSpPr>
          <p:spPr>
            <a:xfrm>
              <a:off x="758952" y="2375612"/>
              <a:ext cx="2011680" cy="32004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r>
                <a:rPr lang="en-US" sz="1400" b="1" dirty="0">
                  <a:solidFill>
                    <a:srgbClr val="030A18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タグ管理</a:t>
              </a:r>
              <a:endParaRPr lang="en-US" sz="1400" dirty="0"/>
            </a:p>
          </p:txBody>
        </p:sp>
        <p:sp>
          <p:nvSpPr>
            <p:cNvPr id="14" name="Text 9"/>
            <p:cNvSpPr/>
            <p:nvPr/>
          </p:nvSpPr>
          <p:spPr>
            <a:xfrm>
              <a:off x="5007864" y="2169872"/>
              <a:ext cx="3703320" cy="73152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r>
                <a:rPr lang="ja-JP" altLang="en-US" sz="1000" dirty="0"/>
                <a:t>多くのプロンプトをタグで整理、すばやく探せる</a:t>
              </a:r>
              <a:r>
                <a:rPr lang="en-US" sz="1000" dirty="0">
                  <a:solidFill>
                    <a:srgbClr val="030A18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。</a:t>
              </a:r>
              <a:endParaRPr lang="en-US" sz="1000" dirty="0"/>
            </a:p>
          </p:txBody>
        </p: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75494FA1-1DC5-1E92-A841-9938D9F1AA51}"/>
              </a:ext>
            </a:extLst>
          </p:cNvPr>
          <p:cNvGrpSpPr/>
          <p:nvPr/>
        </p:nvGrpSpPr>
        <p:grpSpPr>
          <a:xfrm>
            <a:off x="102108" y="3335730"/>
            <a:ext cx="8638032" cy="731520"/>
            <a:chOff x="102108" y="2817268"/>
            <a:chExt cx="8638032" cy="731520"/>
          </a:xfrm>
        </p:grpSpPr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6987525-1F23-B29C-EDBF-B49C6A220BFA}"/>
                </a:ext>
              </a:extLst>
            </p:cNvPr>
            <p:cNvGrpSpPr/>
            <p:nvPr/>
          </p:nvGrpSpPr>
          <p:grpSpPr>
            <a:xfrm>
              <a:off x="102108" y="3022398"/>
              <a:ext cx="8638032" cy="445617"/>
              <a:chOff x="102108" y="3022398"/>
              <a:chExt cx="8638032" cy="445617"/>
            </a:xfrm>
          </p:grpSpPr>
          <p:sp>
            <p:nvSpPr>
              <p:cNvPr id="15" name="Shape 10"/>
              <p:cNvSpPr/>
              <p:nvPr/>
            </p:nvSpPr>
            <p:spPr>
              <a:xfrm>
                <a:off x="102108" y="3022398"/>
                <a:ext cx="8638032" cy="445617"/>
              </a:xfrm>
              <a:prstGeom prst="roundRect">
                <a:avLst>
                  <a:gd name="adj" fmla="val 3125"/>
                </a:avLst>
              </a:prstGeom>
              <a:solidFill>
                <a:srgbClr val="F7F9FC"/>
              </a:solidFill>
              <a:ln w="12700">
                <a:solidFill>
                  <a:srgbClr val="E8EEF7"/>
                </a:solidFill>
                <a:prstDash val="solid"/>
              </a:ln>
            </p:spPr>
            <p:txBody>
              <a:bodyPr/>
              <a:lstStyle/>
              <a:p>
                <a:endParaRPr dirty="0"/>
              </a:p>
            </p:txBody>
          </p:sp>
          <p:pic>
            <p:nvPicPr>
              <p:cNvPr id="16" name="Image 3" descr="preencoded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18516" y="3023008"/>
                <a:ext cx="320040" cy="320040"/>
              </a:xfrm>
              <a:prstGeom prst="rect">
                <a:avLst/>
              </a:prstGeom>
            </p:spPr>
          </p:pic>
          <p:sp>
            <p:nvSpPr>
              <p:cNvPr id="17" name="Text 11"/>
              <p:cNvSpPr/>
              <p:nvPr/>
            </p:nvSpPr>
            <p:spPr>
              <a:xfrm>
                <a:off x="758952" y="3023008"/>
                <a:ext cx="2011680" cy="320040"/>
              </a:xfrm>
              <a:prstGeom prst="rect">
                <a:avLst/>
              </a:prstGeom>
              <a:noFill/>
              <a:ln/>
            </p:spPr>
            <p:txBody>
              <a:bodyPr wrap="square" rtlCol="0" anchor="ctr"/>
              <a:lstStyle/>
              <a:p>
                <a:pPr marL="0" indent="0">
                  <a:buNone/>
                </a:pPr>
                <a:r>
                  <a:rPr lang="en-US" sz="1400" b="1" dirty="0">
                    <a:solidFill>
                      <a:srgbClr val="030A18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結果管理</a:t>
                </a:r>
                <a:endParaRPr lang="en-US" sz="1400" dirty="0"/>
              </a:p>
            </p:txBody>
          </p:sp>
        </p:grpSp>
        <p:sp>
          <p:nvSpPr>
            <p:cNvPr id="18" name="Text 12"/>
            <p:cNvSpPr/>
            <p:nvPr/>
          </p:nvSpPr>
          <p:spPr>
            <a:xfrm>
              <a:off x="5007864" y="2817268"/>
              <a:ext cx="2964180" cy="73152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r>
                <a:rPr lang="ja-JP" altLang="en-US" sz="1000" dirty="0"/>
                <a:t>結果も保存。画像もクラウドにまとめて保管</a:t>
              </a:r>
              <a:endParaRPr lang="en-US" sz="1000" dirty="0"/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DE0D0BB5-D8F4-A6BD-7751-832F2F27FAE4}"/>
              </a:ext>
            </a:extLst>
          </p:cNvPr>
          <p:cNvGrpSpPr/>
          <p:nvPr/>
        </p:nvGrpSpPr>
        <p:grpSpPr>
          <a:xfrm>
            <a:off x="73152" y="4185514"/>
            <a:ext cx="9066276" cy="731520"/>
            <a:chOff x="73152" y="4185514"/>
            <a:chExt cx="9066276" cy="731520"/>
          </a:xfrm>
        </p:grpSpPr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CDDC8AA3-9CD2-F50A-0D41-E3F6FDD36787}"/>
                </a:ext>
              </a:extLst>
            </p:cNvPr>
            <p:cNvGrpSpPr/>
            <p:nvPr/>
          </p:nvGrpSpPr>
          <p:grpSpPr>
            <a:xfrm>
              <a:off x="73152" y="4357116"/>
              <a:ext cx="8638032" cy="398372"/>
              <a:chOff x="73152" y="4357116"/>
              <a:chExt cx="8638032" cy="398372"/>
            </a:xfrm>
          </p:grpSpPr>
          <p:sp>
            <p:nvSpPr>
              <p:cNvPr id="19" name="Shape 13"/>
              <p:cNvSpPr/>
              <p:nvPr/>
            </p:nvSpPr>
            <p:spPr>
              <a:xfrm>
                <a:off x="73152" y="4357116"/>
                <a:ext cx="8638032" cy="398372"/>
              </a:xfrm>
              <a:prstGeom prst="roundRect">
                <a:avLst>
                  <a:gd name="adj" fmla="val 3125"/>
                </a:avLst>
              </a:prstGeom>
              <a:solidFill>
                <a:srgbClr val="F7F9FC"/>
              </a:solidFill>
              <a:ln w="12700">
                <a:solidFill>
                  <a:srgbClr val="E8EEF7"/>
                </a:solidFill>
                <a:prstDash val="solid"/>
              </a:ln>
            </p:spPr>
            <p:txBody>
              <a:bodyPr/>
              <a:lstStyle/>
              <a:p>
                <a:endParaRPr dirty="0"/>
              </a:p>
            </p:txBody>
          </p:sp>
          <p:pic>
            <p:nvPicPr>
              <p:cNvPr id="20" name="Image 4" descr="preencoded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89560" y="4391254"/>
                <a:ext cx="320040" cy="320040"/>
              </a:xfrm>
              <a:prstGeom prst="rect">
                <a:avLst/>
              </a:prstGeom>
            </p:spPr>
          </p:pic>
          <p:sp>
            <p:nvSpPr>
              <p:cNvPr id="21" name="Text 14"/>
              <p:cNvSpPr/>
              <p:nvPr/>
            </p:nvSpPr>
            <p:spPr>
              <a:xfrm>
                <a:off x="729996" y="4391254"/>
                <a:ext cx="2011680" cy="320040"/>
              </a:xfrm>
              <a:prstGeom prst="rect">
                <a:avLst/>
              </a:prstGeom>
              <a:noFill/>
              <a:ln/>
            </p:spPr>
            <p:txBody>
              <a:bodyPr wrap="square" rtlCol="0" anchor="ctr"/>
              <a:lstStyle/>
              <a:p>
                <a:pPr marL="0" indent="0">
                  <a:buNone/>
                </a:pPr>
                <a:r>
                  <a:rPr lang="en-US" sz="1400" b="1" dirty="0">
                    <a:solidFill>
                      <a:srgbClr val="030A18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UI機能</a:t>
                </a:r>
                <a:endParaRPr lang="en-US" sz="1400" dirty="0"/>
              </a:p>
            </p:txBody>
          </p:sp>
        </p:grpSp>
        <p:sp>
          <p:nvSpPr>
            <p:cNvPr id="22" name="Text 15"/>
            <p:cNvSpPr/>
            <p:nvPr/>
          </p:nvSpPr>
          <p:spPr>
            <a:xfrm>
              <a:off x="4978908" y="4185514"/>
              <a:ext cx="4160520" cy="73152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r>
                <a:rPr lang="ja-JP" altLang="en-US" sz="1000" dirty="0"/>
                <a:t>スマホでも快適に操作。タグやキーワードですぐ検索</a:t>
              </a:r>
              <a:endParaRPr lang="en-US" sz="1000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技術構成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597408" y="1110996"/>
            <a:ext cx="7680960" cy="754380"/>
          </a:xfrm>
          <a:prstGeom prst="roundRect">
            <a:avLst>
              <a:gd name="adj" fmla="val 3333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288" y="1328166"/>
            <a:ext cx="320040" cy="3200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70432" y="1328166"/>
            <a:ext cx="2926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Next.js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3925824" y="1145286"/>
            <a:ext cx="4352544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altLang="ja-JP" sz="1000" dirty="0"/>
              <a:t>SSR</a:t>
            </a:r>
            <a:r>
              <a:rPr lang="ja-JP" altLang="en-US" sz="1000" dirty="0"/>
              <a:t>と</a:t>
            </a:r>
            <a:r>
              <a:rPr lang="en-US" altLang="ja-JP" sz="1000" dirty="0"/>
              <a:t>API</a:t>
            </a:r>
            <a:r>
              <a:rPr lang="ja-JP" altLang="en-US" sz="1000" dirty="0"/>
              <a:t>統合で、</a:t>
            </a:r>
            <a:r>
              <a:rPr lang="en-US" altLang="ja-JP" sz="1000" dirty="0"/>
              <a:t>UI</a:t>
            </a:r>
            <a:r>
              <a:rPr lang="ja-JP" altLang="en-US" sz="1000" dirty="0"/>
              <a:t>とバックエンドを一体で構築可能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597408" y="2125980"/>
            <a:ext cx="7680960" cy="754380"/>
          </a:xfrm>
          <a:prstGeom prst="roundRect">
            <a:avLst>
              <a:gd name="adj" fmla="val 3333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056" y="2343150"/>
            <a:ext cx="320040" cy="320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70432" y="2343150"/>
            <a:ext cx="2926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Supabase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3925824" y="2160270"/>
            <a:ext cx="3840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ja-JP" altLang="en-US" sz="1000" dirty="0"/>
              <a:t>認証・</a:t>
            </a:r>
            <a:r>
              <a:rPr lang="en-US" altLang="ja-JP" sz="1000" dirty="0"/>
              <a:t>DB</a:t>
            </a:r>
            <a:r>
              <a:rPr lang="ja-JP" altLang="en-US" sz="1000" dirty="0"/>
              <a:t>・</a:t>
            </a:r>
            <a:r>
              <a:rPr lang="en-US" altLang="ja-JP" sz="1000" dirty="0"/>
              <a:t>Storage</a:t>
            </a:r>
            <a:r>
              <a:rPr lang="ja-JP" altLang="en-US" sz="1000" dirty="0"/>
              <a:t>をすべて一元管理し、</a:t>
            </a:r>
            <a:r>
              <a:rPr lang="en-US" altLang="ja-JP" sz="1000" dirty="0"/>
              <a:t>RLS</a:t>
            </a:r>
            <a:r>
              <a:rPr lang="ja-JP" altLang="en-US" sz="1000" dirty="0"/>
              <a:t>で安全性を担保</a:t>
            </a:r>
            <a:endParaRPr lang="en-US" sz="1000" dirty="0"/>
          </a:p>
        </p:txBody>
      </p:sp>
      <p:sp>
        <p:nvSpPr>
          <p:cNvPr id="11" name="Shape 7"/>
          <p:cNvSpPr/>
          <p:nvPr/>
        </p:nvSpPr>
        <p:spPr>
          <a:xfrm>
            <a:off x="597408" y="3173349"/>
            <a:ext cx="7680960" cy="754380"/>
          </a:xfrm>
          <a:prstGeom prst="roundRect">
            <a:avLst>
              <a:gd name="adj" fmla="val 3333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056" y="3390519"/>
            <a:ext cx="320040" cy="32004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70432" y="3390519"/>
            <a:ext cx="2926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Tailwind CSS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3925824" y="3207639"/>
            <a:ext cx="3950208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ja-JP" altLang="en-US" sz="1000" dirty="0"/>
              <a:t>デザイン崩れを防ぎながら、柔軟な</a:t>
            </a:r>
            <a:r>
              <a:rPr lang="en-US" altLang="ja-JP" sz="1000" dirty="0"/>
              <a:t>UI</a:t>
            </a:r>
            <a:r>
              <a:rPr lang="ja-JP" altLang="en-US" sz="1000" dirty="0"/>
              <a:t>を高速に開発可能</a:t>
            </a:r>
            <a:endParaRPr lang="en-US" sz="1000" dirty="0"/>
          </a:p>
        </p:txBody>
      </p:sp>
      <p:sp>
        <p:nvSpPr>
          <p:cNvPr id="15" name="Shape 10"/>
          <p:cNvSpPr/>
          <p:nvPr/>
        </p:nvSpPr>
        <p:spPr>
          <a:xfrm>
            <a:off x="597408" y="4194810"/>
            <a:ext cx="7680960" cy="754380"/>
          </a:xfrm>
          <a:prstGeom prst="roundRect">
            <a:avLst>
              <a:gd name="adj" fmla="val 3333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288" y="4411980"/>
            <a:ext cx="320040" cy="32004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70432" y="4411980"/>
            <a:ext cx="2926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TypeScript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3925824" y="4229100"/>
            <a:ext cx="3950208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ja-JP" altLang="en-US" sz="1000" dirty="0"/>
              <a:t>バグ予防と補完で、複雑なアプリ開発も安心してスケール可能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ja-JP" altLang="en-US" sz="2400" b="1" dirty="0"/>
              <a:t>データ構造</a:t>
            </a:r>
            <a:r>
              <a:rPr lang="en-US" sz="2400" b="1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とセキュリティ</a:t>
            </a:r>
            <a:endParaRPr lang="en-US" sz="2400" b="1" dirty="0"/>
          </a:p>
        </p:txBody>
      </p:sp>
      <p:sp>
        <p:nvSpPr>
          <p:cNvPr id="3" name="Shape 1"/>
          <p:cNvSpPr/>
          <p:nvPr/>
        </p:nvSpPr>
        <p:spPr>
          <a:xfrm>
            <a:off x="457200" y="1828800"/>
            <a:ext cx="3474720" cy="1097280"/>
          </a:xfrm>
          <a:prstGeom prst="roundRect">
            <a:avLst>
              <a:gd name="adj" fmla="val 4167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457200" y="1828800"/>
            <a:ext cx="3474720" cy="320040"/>
          </a:xfrm>
          <a:prstGeom prst="rect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" name="Text 3"/>
          <p:cNvSpPr/>
          <p:nvPr/>
        </p:nvSpPr>
        <p:spPr>
          <a:xfrm>
            <a:off x="594360" y="1892808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Prompts                     </a:t>
            </a:r>
            <a:r>
              <a:rPr lang="ja-JP" altLang="en-US" sz="1200" dirty="0">
                <a:solidFill>
                  <a:schemeClr val="bg1"/>
                </a:solidFill>
              </a:rPr>
              <a:t>🔒マーク＋</a:t>
            </a:r>
            <a:r>
              <a:rPr lang="en-US" altLang="ja-JP" sz="1200" dirty="0">
                <a:solidFill>
                  <a:schemeClr val="bg1"/>
                </a:solidFill>
              </a:rPr>
              <a:t>RLS</a:t>
            </a:r>
            <a:r>
              <a:rPr lang="ja-JP" altLang="en-US" sz="1200" dirty="0">
                <a:solidFill>
                  <a:schemeClr val="bg1"/>
                </a:solidFill>
              </a:rPr>
              <a:t>適用中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94360" y="2194560"/>
            <a:ext cx="3200400" cy="640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user_id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title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4846320" y="1828800"/>
            <a:ext cx="3474720" cy="1097280"/>
          </a:xfrm>
          <a:prstGeom prst="roundRect">
            <a:avLst>
              <a:gd name="adj" fmla="val 4167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4846320" y="1865787"/>
            <a:ext cx="3474720" cy="320040"/>
          </a:xfrm>
          <a:prstGeom prst="rect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4983480" y="1892808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Tags	              </a:t>
            </a:r>
            <a:r>
              <a:rPr lang="ja-JP" altLang="en-US" sz="1200" dirty="0">
                <a:solidFill>
                  <a:schemeClr val="bg1"/>
                </a:solidFill>
              </a:rPr>
              <a:t>🔒マーク＋</a:t>
            </a:r>
            <a:r>
              <a:rPr lang="en-US" altLang="ja-JP" sz="1200" dirty="0">
                <a:solidFill>
                  <a:schemeClr val="bg1"/>
                </a:solidFill>
              </a:rPr>
              <a:t>RLS</a:t>
            </a:r>
            <a:r>
              <a:rPr lang="ja-JP" altLang="en-US" sz="1200" dirty="0">
                <a:solidFill>
                  <a:schemeClr val="bg1"/>
                </a:solidFill>
              </a:rPr>
              <a:t>適用中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4983480" y="2194560"/>
            <a:ext cx="3200400" cy="640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name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457200" y="3291840"/>
            <a:ext cx="3474720" cy="1097280"/>
          </a:xfrm>
          <a:prstGeom prst="roundRect">
            <a:avLst>
              <a:gd name="adj" fmla="val 4167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Shape 10"/>
          <p:cNvSpPr/>
          <p:nvPr/>
        </p:nvSpPr>
        <p:spPr>
          <a:xfrm>
            <a:off x="457200" y="3291840"/>
            <a:ext cx="3474720" cy="320040"/>
          </a:xfrm>
          <a:prstGeom prst="rect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594360" y="3355848"/>
            <a:ext cx="3200400" cy="2103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2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prompt_tags</a:t>
            </a: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           </a:t>
            </a:r>
            <a:r>
              <a:rPr lang="ja-JP" altLang="en-US" sz="1200" dirty="0">
                <a:solidFill>
                  <a:schemeClr val="bg1"/>
                </a:solidFill>
              </a:rPr>
              <a:t>🔒マーク＋</a:t>
            </a:r>
            <a:r>
              <a:rPr lang="en-US" altLang="ja-JP" sz="1200" dirty="0">
                <a:solidFill>
                  <a:schemeClr val="bg1"/>
                </a:solidFill>
              </a:rPr>
              <a:t>RLS</a:t>
            </a:r>
            <a:r>
              <a:rPr lang="ja-JP" altLang="en-US" sz="1200" dirty="0">
                <a:solidFill>
                  <a:schemeClr val="bg1"/>
                </a:solidFill>
              </a:rPr>
              <a:t>適用中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594360" y="3657600"/>
            <a:ext cx="3200400" cy="640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prompt_id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tag_id</a:t>
            </a:r>
            <a:endParaRPr lang="en-US" sz="1000" dirty="0"/>
          </a:p>
        </p:txBody>
      </p:sp>
      <p:sp>
        <p:nvSpPr>
          <p:cNvPr id="15" name="Shape 13"/>
          <p:cNvSpPr/>
          <p:nvPr/>
        </p:nvSpPr>
        <p:spPr>
          <a:xfrm>
            <a:off x="4846320" y="3291840"/>
            <a:ext cx="3474720" cy="1097280"/>
          </a:xfrm>
          <a:prstGeom prst="roundRect">
            <a:avLst>
              <a:gd name="adj" fmla="val 4167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6" name="Shape 14"/>
          <p:cNvSpPr/>
          <p:nvPr/>
        </p:nvSpPr>
        <p:spPr>
          <a:xfrm>
            <a:off x="4846320" y="3291840"/>
            <a:ext cx="3474720" cy="320040"/>
          </a:xfrm>
          <a:prstGeom prst="rect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17" name="Text 15"/>
          <p:cNvSpPr/>
          <p:nvPr/>
        </p:nvSpPr>
        <p:spPr>
          <a:xfrm>
            <a:off x="4983480" y="3355848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Results	</a:t>
            </a:r>
            <a:r>
              <a:rPr lang="ja-JP" alt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　　　　</a:t>
            </a:r>
            <a:r>
              <a:rPr lang="ja-JP" altLang="en-US" sz="1200" dirty="0">
                <a:solidFill>
                  <a:schemeClr val="bg1"/>
                </a:solidFill>
              </a:rPr>
              <a:t>🔒マーク＋</a:t>
            </a:r>
            <a:r>
              <a:rPr lang="en-US" altLang="ja-JP" sz="1200" dirty="0">
                <a:solidFill>
                  <a:schemeClr val="bg1"/>
                </a:solidFill>
              </a:rPr>
              <a:t>RLS</a:t>
            </a:r>
            <a:r>
              <a:rPr lang="ja-JP" altLang="en-US" sz="1200" dirty="0">
                <a:solidFill>
                  <a:schemeClr val="bg1"/>
                </a:solidFill>
              </a:rPr>
              <a:t>適用中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4983480" y="3657600"/>
            <a:ext cx="3200400" cy="640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prompt_id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text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</a:t>
            </a:r>
            <a:endParaRPr lang="en-US" sz="1000" dirty="0"/>
          </a:p>
        </p:txBody>
      </p:sp>
      <p:sp>
        <p:nvSpPr>
          <p:cNvPr id="19" name="Shape 17"/>
          <p:cNvSpPr/>
          <p:nvPr/>
        </p:nvSpPr>
        <p:spPr>
          <a:xfrm>
            <a:off x="2194560" y="2926080"/>
            <a:ext cx="0" cy="365760"/>
          </a:xfrm>
          <a:prstGeom prst="line">
            <a:avLst/>
          </a:prstGeom>
          <a:noFill/>
          <a:ln w="15240">
            <a:solidFill>
              <a:srgbClr val="A4B6B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Shape 18"/>
          <p:cNvSpPr/>
          <p:nvPr/>
        </p:nvSpPr>
        <p:spPr>
          <a:xfrm>
            <a:off x="6583680" y="3188970"/>
            <a:ext cx="0" cy="278892"/>
          </a:xfrm>
          <a:prstGeom prst="line">
            <a:avLst/>
          </a:prstGeom>
          <a:noFill/>
          <a:ln w="15240">
            <a:solidFill>
              <a:srgbClr val="A4B6B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Shape 19"/>
          <p:cNvSpPr/>
          <p:nvPr/>
        </p:nvSpPr>
        <p:spPr>
          <a:xfrm>
            <a:off x="3931920" y="3840480"/>
            <a:ext cx="914400" cy="0"/>
          </a:xfrm>
          <a:prstGeom prst="line">
            <a:avLst/>
          </a:prstGeom>
          <a:noFill/>
          <a:ln w="15240">
            <a:solidFill>
              <a:srgbClr val="A4B6B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2" name="Shape 20"/>
          <p:cNvSpPr/>
          <p:nvPr/>
        </p:nvSpPr>
        <p:spPr>
          <a:xfrm>
            <a:off x="6742176" y="2194560"/>
            <a:ext cx="1853183" cy="1115568"/>
          </a:xfrm>
          <a:prstGeom prst="roundRect">
            <a:avLst>
              <a:gd name="adj" fmla="val 3125"/>
            </a:avLst>
          </a:prstGeom>
          <a:solidFill>
            <a:srgbClr val="FFF5E6"/>
          </a:solidFill>
          <a:ln w="12700">
            <a:solidFill>
              <a:srgbClr val="F5B041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7775" y="2265266"/>
            <a:ext cx="282006" cy="282006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7169028" y="2306002"/>
            <a:ext cx="1289171" cy="9063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D354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Row Level Security
</a:t>
            </a:r>
            <a:r>
              <a:rPr lang="en-US" sz="9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各テーブルにはRLSポリシーが適用さ</a:t>
            </a:r>
            <a:r>
              <a:rPr lang="ja-JP" altLang="en-US" sz="9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れて</a:t>
            </a:r>
            <a:r>
              <a:rPr lang="en-US" sz="9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ます。Supabase</a:t>
            </a:r>
            <a:r>
              <a:rPr lang="en-US" sz="9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Auth</a:t>
            </a:r>
            <a:r>
              <a:rPr lang="ja-JP" altLang="en-US" sz="9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で</a:t>
            </a:r>
            <a:r>
              <a:rPr lang="en-US" sz="9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安全なデータを保証します</a:t>
            </a:r>
            <a:r>
              <a:rPr lang="en-US" sz="9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。</a:t>
            </a:r>
            <a:endParaRPr lang="en-US" sz="12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8485AC2-F39A-6092-8D32-584F4BEA849E}"/>
              </a:ext>
            </a:extLst>
          </p:cNvPr>
          <p:cNvSpPr txBox="1"/>
          <p:nvPr/>
        </p:nvSpPr>
        <p:spPr>
          <a:xfrm>
            <a:off x="963168" y="999744"/>
            <a:ext cx="535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すべての情報（プロンプト・結果・タグ）は</a:t>
            </a:r>
            <a:r>
              <a:rPr kumimoji="1" lang="ja-JP" altLang="en-US" sz="1000" u="sng" dirty="0"/>
              <a:t>ユーザー単位で分離</a:t>
            </a:r>
            <a:r>
              <a:rPr kumimoji="1" lang="ja-JP" altLang="en-US" sz="1000" dirty="0"/>
              <a:t>され、</a:t>
            </a:r>
          </a:p>
          <a:p>
            <a:r>
              <a:rPr kumimoji="1" lang="en-US" altLang="ja-JP" sz="1000" dirty="0"/>
              <a:t>RLS</a:t>
            </a:r>
            <a:r>
              <a:rPr kumimoji="1" lang="ja-JP" altLang="en-US" sz="1000" dirty="0"/>
              <a:t>によって他ユーザーからは一切見えないよう保護されています。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UI/UX と共有</a:t>
            </a:r>
            <a:endParaRPr lang="en-US" sz="2400" b="1" dirty="0"/>
          </a:p>
        </p:txBody>
      </p:sp>
      <p:sp>
        <p:nvSpPr>
          <p:cNvPr id="3" name="Shape 1"/>
          <p:cNvSpPr/>
          <p:nvPr/>
        </p:nvSpPr>
        <p:spPr>
          <a:xfrm>
            <a:off x="365760" y="1737360"/>
            <a:ext cx="4023360" cy="1554480"/>
          </a:xfrm>
          <a:prstGeom prst="roundRect">
            <a:avLst>
              <a:gd name="adj" fmla="val 2941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" y="1920240"/>
            <a:ext cx="320040" cy="3200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14400" y="1874520"/>
            <a:ext cx="3291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ja-JP" altLang="en-US" sz="1400" b="1" dirty="0"/>
              <a:t>一覧で全体を把握</a:t>
            </a:r>
            <a:endParaRPr lang="en-US" sz="1300" b="1" dirty="0"/>
          </a:p>
        </p:txBody>
      </p:sp>
      <p:sp>
        <p:nvSpPr>
          <p:cNvPr id="6" name="Text 3"/>
          <p:cNvSpPr/>
          <p:nvPr/>
        </p:nvSpPr>
        <p:spPr>
          <a:xfrm>
            <a:off x="548640" y="2240280"/>
            <a:ext cx="3657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ja-JP" altLang="en-US" sz="1000" dirty="0"/>
              <a:t>検索付き一覧で、必要なプロンプトにすぐたどり着ける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4754880" y="1737360"/>
            <a:ext cx="4023360" cy="1554480"/>
          </a:xfrm>
          <a:prstGeom prst="roundRect">
            <a:avLst>
              <a:gd name="adj" fmla="val 2941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7760" y="1920240"/>
            <a:ext cx="320040" cy="320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03520" y="1874520"/>
            <a:ext cx="3291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ja-JP" altLang="en-US" sz="1400" b="1" dirty="0"/>
              <a:t>タグで直感検索</a:t>
            </a:r>
            <a:endParaRPr lang="en-US" sz="1300" b="1" dirty="0"/>
          </a:p>
        </p:txBody>
      </p:sp>
      <p:sp>
        <p:nvSpPr>
          <p:cNvPr id="10" name="Text 6"/>
          <p:cNvSpPr/>
          <p:nvPr/>
        </p:nvSpPr>
        <p:spPr>
          <a:xfrm>
            <a:off x="4937760" y="2240280"/>
            <a:ext cx="3657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ja-JP" altLang="en-US" sz="1000" dirty="0"/>
              <a:t>タグをクリックするだけで、直感的に絞り込みできる</a:t>
            </a:r>
            <a:endParaRPr lang="ja-JP" altLang="ja-JP" sz="1000" dirty="0">
              <a:latin typeface="Arial" panose="020B0604020202020204" pitchFamily="34" charset="0"/>
            </a:endParaRP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2BC47DBB-72FF-A674-ED9D-AF4C018D0D15}"/>
              </a:ext>
            </a:extLst>
          </p:cNvPr>
          <p:cNvGrpSpPr/>
          <p:nvPr/>
        </p:nvGrpSpPr>
        <p:grpSpPr>
          <a:xfrm>
            <a:off x="2560320" y="3566160"/>
            <a:ext cx="4023360" cy="1554480"/>
            <a:chOff x="4754880" y="3566160"/>
            <a:chExt cx="4023360" cy="1554480"/>
          </a:xfrm>
        </p:grpSpPr>
        <p:sp>
          <p:nvSpPr>
            <p:cNvPr id="15" name="Shape 10"/>
            <p:cNvSpPr/>
            <p:nvPr/>
          </p:nvSpPr>
          <p:spPr>
            <a:xfrm>
              <a:off x="4754880" y="3566160"/>
              <a:ext cx="4023360" cy="1554480"/>
            </a:xfrm>
            <a:prstGeom prst="roundRect">
              <a:avLst>
                <a:gd name="adj" fmla="val 2941"/>
              </a:avLst>
            </a:prstGeom>
            <a:solidFill>
              <a:srgbClr val="F7F9FC"/>
            </a:solidFill>
            <a:ln w="12700">
              <a:solidFill>
                <a:srgbClr val="E8EEF7"/>
              </a:solidFill>
              <a:prstDash val="solid"/>
            </a:ln>
          </p:spPr>
          <p:txBody>
            <a:bodyPr/>
            <a:lstStyle/>
            <a:p>
              <a:endParaRPr/>
            </a:p>
          </p:txBody>
        </p:sp>
        <p:pic>
          <p:nvPicPr>
            <p:cNvPr id="16" name="Image 3" descr="preencoded.png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37760" y="3749040"/>
              <a:ext cx="320040" cy="320040"/>
            </a:xfrm>
            <a:prstGeom prst="rect">
              <a:avLst/>
            </a:prstGeom>
          </p:spPr>
        </p:pic>
        <p:sp>
          <p:nvSpPr>
            <p:cNvPr id="17" name="Text 11"/>
            <p:cNvSpPr/>
            <p:nvPr/>
          </p:nvSpPr>
          <p:spPr>
            <a:xfrm>
              <a:off x="5303520" y="3703320"/>
              <a:ext cx="3291840" cy="32004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r>
                <a:rPr lang="ja-JP" altLang="en-US" sz="1400" b="1" dirty="0"/>
                <a:t>安全にカンタン共有</a:t>
              </a:r>
              <a:endParaRPr lang="en-US" sz="1300" b="1" dirty="0"/>
            </a:p>
          </p:txBody>
        </p:sp>
        <p:sp>
          <p:nvSpPr>
            <p:cNvPr id="18" name="Text 12"/>
            <p:cNvSpPr/>
            <p:nvPr/>
          </p:nvSpPr>
          <p:spPr>
            <a:xfrm>
              <a:off x="4937760" y="4069080"/>
              <a:ext cx="3657600" cy="82296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r>
                <a:rPr lang="ja-JP" altLang="en-US" sz="1000" dirty="0"/>
                <a:t>誰かに見せたいときは、</a:t>
              </a:r>
              <a:r>
                <a:rPr lang="en-US" altLang="ja-JP" sz="1000" dirty="0"/>
                <a:t>URL</a:t>
              </a:r>
              <a:r>
                <a:rPr lang="ja-JP" altLang="en-US" sz="1000" dirty="0"/>
                <a:t>ひとつですぐにシェアできる</a:t>
              </a:r>
              <a:r>
                <a:rPr lang="en-US" sz="1000" dirty="0">
                  <a:solidFill>
                    <a:srgbClr val="030A18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。</a:t>
              </a:r>
              <a:endParaRPr lang="en-US" sz="1000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まとめ</a:t>
            </a:r>
            <a:endParaRPr lang="en-US" sz="2400" b="1" dirty="0"/>
          </a:p>
        </p:txBody>
      </p:sp>
      <p:sp>
        <p:nvSpPr>
          <p:cNvPr id="3" name="Text 1"/>
          <p:cNvSpPr/>
          <p:nvPr/>
        </p:nvSpPr>
        <p:spPr>
          <a:xfrm>
            <a:off x="274320" y="1828800"/>
            <a:ext cx="5212080" cy="2560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ja-JP" altLang="en-US" sz="1400" dirty="0"/>
              <a:t>このアプリは、</a:t>
            </a:r>
            <a:r>
              <a:rPr lang="en-US" altLang="ja-JP" sz="1400" b="1" dirty="0"/>
              <a:t>Next.js</a:t>
            </a:r>
            <a:r>
              <a:rPr lang="ja-JP" altLang="en-US" sz="1400" b="1" dirty="0"/>
              <a:t>・</a:t>
            </a:r>
            <a:r>
              <a:rPr lang="en-US" altLang="ja-JP" sz="1400" b="1" dirty="0" err="1"/>
              <a:t>Supabase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Tailwind CSS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TypeScript</a:t>
            </a:r>
            <a:r>
              <a:rPr lang="ja-JP" altLang="en-US" sz="1400" dirty="0"/>
              <a:t> を活用し、</a:t>
            </a:r>
            <a:r>
              <a:rPr lang="en-US" altLang="ja-JP" sz="1400" b="1" dirty="0"/>
              <a:t>AI</a:t>
            </a:r>
            <a:r>
              <a:rPr lang="ja-JP" altLang="en-US" sz="1400" b="1" dirty="0"/>
              <a:t>プロンプトの作成・共有を効率化する新しい</a:t>
            </a:r>
            <a:r>
              <a:rPr lang="en-US" altLang="ja-JP" sz="1400" b="1" dirty="0"/>
              <a:t>Web</a:t>
            </a:r>
            <a:r>
              <a:rPr lang="ja-JP" altLang="en-US" sz="1400" b="1" dirty="0"/>
              <a:t>体験</a:t>
            </a:r>
            <a:r>
              <a:rPr lang="ja-JP" altLang="en-US" sz="1400" dirty="0"/>
              <a:t>を実現しました。</a:t>
            </a:r>
          </a:p>
          <a:p>
            <a:endParaRPr lang="en-US" altLang="ja-JP" sz="1400" dirty="0"/>
          </a:p>
          <a:p>
            <a:r>
              <a:rPr lang="ja-JP" altLang="en-US" sz="1400" dirty="0"/>
              <a:t>認証・</a:t>
            </a:r>
            <a:r>
              <a:rPr lang="en-US" altLang="ja-JP" sz="1400" dirty="0"/>
              <a:t>RLS</a:t>
            </a:r>
            <a:r>
              <a:rPr lang="ja-JP" altLang="en-US" sz="1400" dirty="0"/>
              <a:t>・署名付き</a:t>
            </a:r>
            <a:r>
              <a:rPr lang="en-US" altLang="ja-JP" sz="1400" dirty="0"/>
              <a:t>URL</a:t>
            </a:r>
            <a:r>
              <a:rPr lang="ja-JP" altLang="en-US" sz="1400" dirty="0"/>
              <a:t>などの機能を組み合わせることで、</a:t>
            </a:r>
            <a:br>
              <a:rPr lang="ja-JP" altLang="en-US" sz="1400" dirty="0"/>
            </a:br>
            <a:r>
              <a:rPr lang="ja-JP" altLang="en-US" sz="1400" b="1" dirty="0"/>
              <a:t>安全かつ柔軟にプロンプトや結果を管理・共有</a:t>
            </a:r>
            <a:r>
              <a:rPr lang="ja-JP" altLang="en-US" sz="1400" dirty="0"/>
              <a:t>できます。</a:t>
            </a:r>
          </a:p>
          <a:p>
            <a:endParaRPr lang="en-US" altLang="ja-JP" sz="1400" dirty="0"/>
          </a:p>
          <a:p>
            <a:r>
              <a:rPr lang="ja-JP" altLang="en-US" sz="1400" dirty="0"/>
              <a:t>今後は、</a:t>
            </a:r>
            <a:r>
              <a:rPr lang="en-US" altLang="ja-JP" sz="1400" b="1" dirty="0"/>
              <a:t>AI</a:t>
            </a:r>
            <a:r>
              <a:rPr lang="ja-JP" altLang="en-US" sz="1400" b="1" dirty="0"/>
              <a:t>モデルとの連携や機能拡張</a:t>
            </a:r>
            <a:r>
              <a:rPr lang="ja-JP" altLang="en-US" sz="1400" dirty="0"/>
              <a:t>にもぜひ挑戦してみてください。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4" name="Image 0" descr="/home/oai/share/cached_assets_used/ai_prompt_conclusion.png"/>
          <p:cNvPicPr>
            <a:picLocks noChangeAspect="1"/>
          </p:cNvPicPr>
          <p:nvPr/>
        </p:nvPicPr>
        <p:blipFill>
          <a:blip r:embed="rId3"/>
          <a:srcRect l="8889" r="8889"/>
          <a:stretch/>
        </p:blipFill>
        <p:spPr>
          <a:xfrm>
            <a:off x="5760720" y="1463040"/>
            <a:ext cx="338328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473</Words>
  <Application>Microsoft Office PowerPoint</Application>
  <PresentationFormat>画面に合わせる (16:9)</PresentationFormat>
  <Paragraphs>78</Paragraphs>
  <Slides>7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9" baseType="lpstr"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智紀 大塚</cp:lastModifiedBy>
  <cp:revision>4</cp:revision>
  <dcterms:created xsi:type="dcterms:W3CDTF">2025-07-26T13:44:52Z</dcterms:created>
  <dcterms:modified xsi:type="dcterms:W3CDTF">2025-08-15T06:21:26Z</dcterms:modified>
</cp:coreProperties>
</file>